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68.xml.rels" ContentType="application/vnd.openxmlformats-package.relationships+xml"/>
  <Override PartName="/ppt/notesSlides/notesSlide68.xml" ContentType="application/vnd.openxmlformats-officedocument.presentationml.notes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0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57.png" ContentType="image/png"/>
  <Override PartName="/ppt/media/image53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49.png" ContentType="image/png"/>
  <Override PartName="/ppt/media/image43.png" ContentType="image/png"/>
  <Override PartName="/ppt/media/image50.png" ContentType="image/png"/>
  <Override PartName="/ppt/media/image42.jpeg" ContentType="image/jpe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41.jpeg" ContentType="image/jpe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0.png" ContentType="image/png"/>
  <Override PartName="/ppt/media/image40.jpeg" ContentType="image/jpeg"/>
  <Override PartName="/ppt/media/image48.png" ContentType="image/png"/>
  <Override PartName="/ppt/media/image9.png" ContentType="image/png"/>
  <Override PartName="/ppt/media/image15.png" ContentType="image/png"/>
  <Override PartName="/ppt/media/image37.jpeg" ContentType="image/jpeg"/>
  <Override PartName="/ppt/media/image29.png" ContentType="image/png"/>
  <Override PartName="/ppt/media/image8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<Relationship Id="rId64" Type="http://schemas.openxmlformats.org/officeDocument/2006/relationships/slide" Target="slides/slide53.xml"/><Relationship Id="rId65" Type="http://schemas.openxmlformats.org/officeDocument/2006/relationships/slide" Target="slides/slide54.xml"/><Relationship Id="rId66" Type="http://schemas.openxmlformats.org/officeDocument/2006/relationships/slide" Target="slides/slide55.xml"/><Relationship Id="rId67" Type="http://schemas.openxmlformats.org/officeDocument/2006/relationships/slide" Target="slides/slide56.xml"/><Relationship Id="rId68" Type="http://schemas.openxmlformats.org/officeDocument/2006/relationships/slide" Target="slides/slide57.xml"/><Relationship Id="rId69" Type="http://schemas.openxmlformats.org/officeDocument/2006/relationships/slide" Target="slides/slide58.xml"/><Relationship Id="rId70" Type="http://schemas.openxmlformats.org/officeDocument/2006/relationships/slide" Target="slides/slide59.xml"/><Relationship Id="rId71" Type="http://schemas.openxmlformats.org/officeDocument/2006/relationships/slide" Target="slides/slide60.xml"/><Relationship Id="rId72" Type="http://schemas.openxmlformats.org/officeDocument/2006/relationships/slide" Target="slides/slide61.xml"/><Relationship Id="rId73" Type="http://schemas.openxmlformats.org/officeDocument/2006/relationships/slide" Target="slides/slide62.xml"/><Relationship Id="rId74" Type="http://schemas.openxmlformats.org/officeDocument/2006/relationships/slide" Target="slides/slide63.xml"/><Relationship Id="rId75" Type="http://schemas.openxmlformats.org/officeDocument/2006/relationships/slide" Target="slides/slide64.xml"/><Relationship Id="rId76" Type="http://schemas.openxmlformats.org/officeDocument/2006/relationships/slide" Target="slides/slide65.xml"/><Relationship Id="rId77" Type="http://schemas.openxmlformats.org/officeDocument/2006/relationships/slide" Target="slides/slide66.xml"/><Relationship Id="rId78" Type="http://schemas.openxmlformats.org/officeDocument/2006/relationships/slide" Target="slides/slide67.xml"/><Relationship Id="rId79" Type="http://schemas.openxmlformats.org/officeDocument/2006/relationships/slide" Target="slides/slide68.xml"/><Relationship Id="rId80" Type="http://schemas.openxmlformats.org/officeDocument/2006/relationships/slide" Target="slides/slide69.xml"/><Relationship Id="rId81" Type="http://schemas.openxmlformats.org/officeDocument/2006/relationships/slide" Target="slides/slide7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Cliquez pour modifier le format des notes</a:t>
            </a:r>
            <a:endParaRPr/>
          </a:p>
        </p:txBody>
      </p:sp>
      <p:sp>
        <p:nvSpPr>
          <p:cNvPr id="35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fr-FR" sz="1400">
                <a:latin typeface="Times New Roman"/>
              </a:rPr>
              <a:t>&lt;en-tête&gt;</a:t>
            </a:r>
            <a:endParaRPr/>
          </a:p>
        </p:txBody>
      </p:sp>
      <p:sp>
        <p:nvSpPr>
          <p:cNvPr id="35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fr-FR" sz="1400">
                <a:latin typeface="Times New Roman"/>
              </a:rPr>
              <a:t>&lt;date/heure&gt;</a:t>
            </a:r>
            <a:endParaRPr/>
          </a:p>
        </p:txBody>
      </p:sp>
      <p:sp>
        <p:nvSpPr>
          <p:cNvPr id="35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fr-FR" sz="1400">
                <a:latin typeface="Times New Roman"/>
              </a:rPr>
              <a:t>&lt;pied de page&gt;</a:t>
            </a:r>
            <a:endParaRPr/>
          </a:p>
        </p:txBody>
      </p:sp>
      <p:sp>
        <p:nvSpPr>
          <p:cNvPr id="35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6368DE3-7156-4F11-B451-C3E43095F487}" type="slidenum">
              <a:rPr lang="fr-FR" sz="1400">
                <a:latin typeface="Times New Roman"/>
              </a:rPr>
              <a:t>&lt;numéro&gt;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0320"/>
          </a:xfrm>
          <a:prstGeom prst="rect">
            <a:avLst/>
          </a:prstGeom>
        </p:spPr>
        <p:txBody>
          <a:bodyPr lIns="0" rIns="0" tIns="0" bIns="0"/>
          <a:p>
            <a:r>
              <a:rPr lang="fr-FR" sz="2000">
                <a:latin typeface="Arial"/>
              </a:rPr>
              <a:t>SoundTracker utilise la notion de piste.</a:t>
            </a:r>
            <a:endParaRPr/>
          </a:p>
          <a:p>
            <a:r>
              <a:rPr lang="fr-FR" sz="2000">
                <a:latin typeface="Arial"/>
              </a:rPr>
              <a:t>Un capteur = 1 piste</a:t>
            </a:r>
            <a:endParaRPr/>
          </a:p>
          <a:p>
            <a:r>
              <a:rPr lang="fr-FR" sz="2000">
                <a:latin typeface="Arial"/>
              </a:rPr>
              <a:t>Toutes les notes avec chaque capteur</a:t>
            </a:r>
            <a:endParaRPr/>
          </a:p>
          <a:p>
            <a:r>
              <a:rPr lang="fr-FR" sz="2000">
                <a:latin typeface="Arial"/>
              </a:rPr>
              <a:t>Même tempo pour toutes pistes.</a:t>
            </a:r>
            <a:endParaRPr/>
          </a:p>
          <a:p>
            <a:r>
              <a:rPr lang="fr-FR" sz="2000">
                <a:latin typeface="Arial"/>
              </a:rPr>
              <a:t>Les pistes se repetent 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5.png"/><Relationship Id="rId3" Type="http://schemas.openxmlformats.org/officeDocument/2006/relationships/image" Target="../media/image36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9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360" y="86760"/>
            <a:ext cx="4874760" cy="171432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106920" y="6356520"/>
            <a:ext cx="2892960" cy="36252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CustomShape 2"/>
          <p:cNvSpPr/>
          <p:nvPr/>
        </p:nvSpPr>
        <p:spPr>
          <a:xfrm>
            <a:off x="3459960" y="6355440"/>
            <a:ext cx="2526480" cy="36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920" cy="39132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5932800" y="6355440"/>
            <a:ext cx="1884240" cy="362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@Devoxx4Kids</a:t>
            </a:r>
            <a:endParaRPr/>
          </a:p>
        </p:txBody>
      </p:sp>
      <p:sp>
        <p:nvSpPr>
          <p:cNvPr id="5" name="CustomShape 4"/>
          <p:cNvSpPr/>
          <p:nvPr/>
        </p:nvSpPr>
        <p:spPr>
          <a:xfrm>
            <a:off x="91800" y="6355440"/>
            <a:ext cx="3338280" cy="3625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facebook.com/Devoxx4Kids</a:t>
            </a:r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1200" cy="748440"/>
          </a:xfrm>
          <a:prstGeom prst="rect">
            <a:avLst/>
          </a:prstGeom>
          <a:ln>
            <a:noFill/>
          </a:ln>
        </p:spPr>
      </p:pic>
      <p:sp>
        <p:nvSpPr>
          <p:cNvPr id="43" name="CustomShape 1"/>
          <p:cNvSpPr/>
          <p:nvPr/>
        </p:nvSpPr>
        <p:spPr>
          <a:xfrm>
            <a:off x="457200" y="6356520"/>
            <a:ext cx="2441160" cy="36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44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920" cy="39132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1200" cy="74844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457200" y="6356520"/>
            <a:ext cx="2441160" cy="36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83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920" cy="391320"/>
          </a:xfrm>
          <a:prstGeom prst="rect">
            <a:avLst/>
          </a:prstGeom>
          <a:ln>
            <a:noFill/>
          </a:ln>
        </p:spPr>
      </p:pic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1200" cy="74844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457200" y="6356520"/>
            <a:ext cx="2441160" cy="36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122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920" cy="391320"/>
          </a:xfrm>
          <a:prstGeom prst="rect">
            <a:avLst/>
          </a:prstGeom>
          <a:ln>
            <a:noFill/>
          </a:ln>
        </p:spPr>
      </p:pic>
      <p:sp>
        <p:nvSpPr>
          <p:cNvPr id="12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1200" cy="74844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457200" y="6356520"/>
            <a:ext cx="2441160" cy="36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161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920" cy="391320"/>
          </a:xfrm>
          <a:prstGeom prst="rect">
            <a:avLst/>
          </a:prstGeom>
          <a:ln>
            <a:noFill/>
          </a:ln>
        </p:spPr>
      </p:pic>
      <p:sp>
        <p:nvSpPr>
          <p:cNvPr id="16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fr-FR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1200" cy="74844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457200" y="6356520"/>
            <a:ext cx="2441160" cy="36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01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920" cy="391320"/>
          </a:xfrm>
          <a:prstGeom prst="rect">
            <a:avLst/>
          </a:prstGeom>
          <a:ln>
            <a:noFill/>
          </a:ln>
        </p:spPr>
      </p:pic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1200" cy="74844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457200" y="6356520"/>
            <a:ext cx="2441160" cy="36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40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920" cy="391320"/>
          </a:xfrm>
          <a:prstGeom prst="rect">
            <a:avLst/>
          </a:prstGeom>
          <a:ln>
            <a:noFill/>
          </a:ln>
        </p:spPr>
      </p:pic>
      <p:sp>
        <p:nvSpPr>
          <p:cNvPr id="24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1200" cy="74844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457200" y="6356520"/>
            <a:ext cx="2441160" cy="36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279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920" cy="391320"/>
          </a:xfrm>
          <a:prstGeom prst="rect">
            <a:avLst/>
          </a:prstGeom>
          <a:ln>
            <a:noFill/>
          </a:ln>
        </p:spPr>
      </p:pic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470520"/>
            <a:ext cx="2131200" cy="7484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457200" y="6356520"/>
            <a:ext cx="2441160" cy="36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>
                <a:solidFill>
                  <a:srgbClr val="000000"/>
                </a:solidFill>
                <a:latin typeface="Calibri"/>
              </a:rPr>
              <a:t>www.devoxx4kids.org</a:t>
            </a:r>
            <a:endParaRPr/>
          </a:p>
        </p:txBody>
      </p:sp>
      <p:pic>
        <p:nvPicPr>
          <p:cNvPr id="318" name="Picture 1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6355440"/>
            <a:ext cx="1114920" cy="391320"/>
          </a:xfrm>
          <a:prstGeom prst="rect">
            <a:avLst/>
          </a:prstGeom>
          <a:ln>
            <a:noFill/>
          </a:ln>
        </p:spPr>
      </p:pic>
      <p:sp>
        <p:nvSpPr>
          <p:cNvPr id="31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Cliquez pour éditer le format du texte-titre</a:t>
            </a:r>
            <a:endParaRPr/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Cliquez pour éditer le format du plan de texte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2800">
                <a:latin typeface="Arial"/>
              </a:rPr>
              <a:t>Second niveau de plan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fr-FR" sz="2400">
                <a:latin typeface="Arial"/>
              </a:rPr>
              <a:t>Troisième niveau de plan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fr-FR" sz="2000">
                <a:latin typeface="Arial"/>
              </a:rPr>
              <a:t>Quatrième niveau de plan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Cinquième niveau de plan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Sixième niveau de plan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fr-FR" sz="2000">
                <a:latin typeface="Arial"/>
              </a:rPr>
              <a:t>Septième niveau de plan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5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5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4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3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40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3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3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3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3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3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3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3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3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3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3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3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39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3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3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9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3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3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3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3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3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3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39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39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39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685800" y="2130480"/>
            <a:ext cx="7769880" cy="146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DejaVu Sans"/>
              </a:rPr>
              <a:t>Créer un instrument de musique avec Arduino</a:t>
            </a:r>
            <a:endParaRPr/>
          </a:p>
        </p:txBody>
      </p:sp>
      <p:sp>
        <p:nvSpPr>
          <p:cNvPr id="361" name="CustomShape 2"/>
          <p:cNvSpPr/>
          <p:nvPr/>
        </p:nvSpPr>
        <p:spPr>
          <a:xfrm>
            <a:off x="1371600" y="3886200"/>
            <a:ext cx="6398280" cy="174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fr-FR" sz="3200">
                <a:solidFill>
                  <a:srgbClr val="8b8b8b"/>
                </a:solidFill>
                <a:latin typeface="DejaVu Sans"/>
              </a:rPr>
              <a:t>Des capteurs et un peu d’imagination !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fr-FR" sz="1600">
                <a:solidFill>
                  <a:srgbClr val="8b8b8b"/>
                </a:solidFill>
                <a:latin typeface="DejaVu Sans"/>
              </a:rPr>
              <a:t>Jérôme Baton, wadael@gmail.com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386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 programme définit des intervalles de distance. Au départ, deux intervalles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Chaque intervalle représentera une note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Nous aurons donc deux notes par capteur.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fr-FR" sz="2800">
                <a:latin typeface="Calibri"/>
              </a:rPr>
              <a:t>La première de 0 à 30 cm, la deuxième de 30 à 60 cm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résultat</a:t>
            </a:r>
            <a:endParaRPr/>
          </a:p>
        </p:txBody>
      </p:sp>
      <p:sp>
        <p:nvSpPr>
          <p:cNvPr id="388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Bon, ce n'est pas l'Arduino qui fera la musique. Tel quel, il n'en est pas capable.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Mais nous allons le faire buzzer 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résultat</a:t>
            </a:r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fr-FR" sz="2800">
                <a:latin typeface="Calibri"/>
              </a:rPr>
              <a:t>Bon, ce n'est pas l'Arduino qui fera la musique. Tel quel, il n'en est pas capable.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Mais nous allons le faire buzzer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Lorsque tu vas mettre ta main devant un capteur, Arduino enverra la note correspondante au buzzer.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     </a:t>
            </a:r>
            <a:r>
              <a:rPr lang="fr-FR" sz="2800">
                <a:latin typeface="Calibri"/>
              </a:rPr>
              <a:t>Un buzzer ressemble à cela --&gt;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9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64280" y="4536000"/>
            <a:ext cx="998640" cy="102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résultat</a:t>
            </a:r>
            <a:endParaRPr/>
          </a:p>
        </p:txBody>
      </p:sp>
      <p:sp>
        <p:nvSpPr>
          <p:cNvPr id="393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fr-FR" sz="2800">
                <a:solidFill>
                  <a:srgbClr val="666666"/>
                </a:solidFill>
                <a:latin typeface="Calibri"/>
              </a:rPr>
              <a:t>Bon, ce n'est pas l'Arduino qui fera la musique. Tel quel, il n'en est pas capable.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solidFill>
                  <a:srgbClr val="666666"/>
                </a:solidFill>
                <a:latin typeface="Calibri"/>
              </a:rPr>
              <a:t>Mais nous allons le faire buzzer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solidFill>
                  <a:srgbClr val="666666"/>
                </a:solidFill>
                <a:latin typeface="Calibri"/>
              </a:rPr>
              <a:t>Lorsque tu vas mettre ta main devant un capteur, Arduino enverra la note correspondante au buzzer 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solidFill>
                  <a:srgbClr val="666666"/>
                </a:solidFill>
                <a:latin typeface="Calibri"/>
              </a:rPr>
              <a:t>Et aussi, envoyer les notes vers la console série (tu connais Serial.print ?)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</p:txBody>
      </p:sp>
      <p:pic>
        <p:nvPicPr>
          <p:cNvPr id="3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16000" y="3291480"/>
            <a:ext cx="998640" cy="102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2681280" y="27432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3600">
                <a:latin typeface="Calibri"/>
              </a:rPr>
              <a:t>Le résultat que tu vas obtenir aujourd'hui</a:t>
            </a:r>
            <a:endParaRPr/>
          </a:p>
        </p:txBody>
      </p:sp>
      <p:sp>
        <p:nvSpPr>
          <p:cNvPr id="396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Ce résultat est </a:t>
            </a:r>
            <a:r>
              <a:rPr b="1" lang="fr-FR" sz="2800" u="sng">
                <a:latin typeface="Calibri"/>
              </a:rPr>
              <a:t>un</a:t>
            </a:r>
            <a:r>
              <a:rPr lang="fr-FR" sz="2800">
                <a:latin typeface="Calibri"/>
              </a:rPr>
              <a:t> des résultats possibles.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Tu pourras changer le montage et le programme pour en faire autre chose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Bidouilles, découvres, collabores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Améliores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N'aies pas peur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Apprends, partages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composants </a:t>
            </a:r>
            <a:r>
              <a:rPr lang="fr-FR" sz="4000">
                <a:latin typeface="Calibri"/>
              </a:rPr>
              <a:t>(1/2)</a:t>
            </a:r>
            <a:endParaRPr/>
          </a:p>
        </p:txBody>
      </p:sp>
      <p:sp>
        <p:nvSpPr>
          <p:cNvPr id="398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400">
                <a:latin typeface="Calibri"/>
              </a:rPr>
              <a:t>Comme le montage est assez simple, il faudra peu de composants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400" u="sng">
                <a:latin typeface="Calibri"/>
              </a:rPr>
              <a:t>Composants provenant du starter kit :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Arduino Uno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Planche à pain (breadboard)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Fils (le rouge et le noir, qui vont dans le + et le -)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Connecteurs (pins qui se mettent dans les fils)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Deux cavaliers 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Cable USB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composants</a:t>
            </a:r>
            <a:endParaRPr/>
          </a:p>
        </p:txBody>
      </p:sp>
      <p:sp>
        <p:nvSpPr>
          <p:cNvPr id="400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400" u="sng">
                <a:latin typeface="Calibri"/>
              </a:rPr>
              <a:t>Composants supplémentaires :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4 capteurs HC-SR04 (le même que pour faire des robots)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fr-FR" sz="2400">
                <a:latin typeface="Calibri"/>
              </a:rPr>
              <a:t>Des fils supplémentaires (4 x 4 couleurs)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400">
                <a:latin typeface="Calibri"/>
              </a:rPr>
              <a:t>Donc 16 fils ! 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 capteur HC-SR04</a:t>
            </a:r>
            <a:endParaRPr/>
          </a:p>
        </p:txBody>
      </p:sp>
      <p:pic>
        <p:nvPicPr>
          <p:cNvPr id="402" name="" descr=""/>
          <p:cNvPicPr/>
          <p:nvPr/>
        </p:nvPicPr>
        <p:blipFill>
          <a:blip r:embed="rId1"/>
          <a:stretch>
            <a:fillRect/>
          </a:stretch>
        </p:blipFill>
        <p:spPr>
          <a:xfrm rot="21563400">
            <a:off x="469440" y="2639880"/>
            <a:ext cx="4013640" cy="240048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>
            <a:off x="4674240" y="1600200"/>
            <a:ext cx="401364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Calibri"/>
              </a:rPr>
              <a:t>Envoie des ultra-sons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Calibri"/>
              </a:rPr>
              <a:t>Il en faut quatre pour le projet.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1300">
                <a:latin typeface="Calibri"/>
              </a:rPr>
              <a:t>En fait, il mesure les distances en mesurant le temps mis par les ultra-sons qu'il envoie à revenir vers lui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fils</a:t>
            </a:r>
            <a:endParaRPr/>
          </a:p>
        </p:txBody>
      </p:sp>
      <p:sp>
        <p:nvSpPr>
          <p:cNvPr id="405" name="CustomShape 2"/>
          <p:cNvSpPr/>
          <p:nvPr/>
        </p:nvSpPr>
        <p:spPr>
          <a:xfrm>
            <a:off x="4674240" y="1600200"/>
            <a:ext cx="4013640" cy="2285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600">
                <a:latin typeface="Calibri"/>
              </a:rPr>
              <a:t>Pour ma part, j'ai utilisé ceux-ci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600">
                <a:latin typeface="Calibri"/>
              </a:rPr>
              <a:t>Ils ont besoin de “pins” comme ceci pour se brancher dans les connecteurs de l'Arduino</a:t>
            </a:r>
            <a:endParaRPr/>
          </a:p>
        </p:txBody>
      </p:sp>
      <p:pic>
        <p:nvPicPr>
          <p:cNvPr id="4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0" y="1800000"/>
            <a:ext cx="4029840" cy="338184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64000" y="4392000"/>
            <a:ext cx="3598200" cy="175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CustomShape 2"/>
          <p:cNvSpPr/>
          <p:nvPr/>
        </p:nvSpPr>
        <p:spPr>
          <a:xfrm>
            <a:off x="457200" y="1600200"/>
            <a:ext cx="4013640" cy="45234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CustomShape 3"/>
          <p:cNvSpPr/>
          <p:nvPr/>
        </p:nvSpPr>
        <p:spPr>
          <a:xfrm>
            <a:off x="4674240" y="1600200"/>
            <a:ext cx="4013640" cy="45234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CustomShape 4"/>
          <p:cNvSpPr/>
          <p:nvPr/>
        </p:nvSpPr>
        <p:spPr>
          <a:xfrm>
            <a:off x="2681280" y="219600"/>
            <a:ext cx="6003000" cy="5807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3200">
                <a:latin typeface="Arial"/>
              </a:rPr>
              <a:t>Allez, go !</a:t>
            </a:r>
            <a:endParaRPr/>
          </a:p>
          <a:p>
            <a:pPr algn="ctr">
              <a:lnSpc>
                <a:spcPct val="100000"/>
              </a:lnSpc>
            </a:pPr>
            <a:r>
              <a:rPr lang="fr-FR" sz="3200">
                <a:latin typeface="Arial"/>
              </a:rPr>
              <a:t>On démarre le montage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omic Sans MS"/>
              </a:rPr>
              <a:t>L'auteur</a:t>
            </a:r>
            <a:endParaRPr/>
          </a:p>
        </p:txBody>
      </p:sp>
      <p:sp>
        <p:nvSpPr>
          <p:cNvPr id="363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Débutant en Arduino (si si!)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Ne comprends rien à l’électronique, ou presque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64" name="CustomShape 3"/>
          <p:cNvSpPr/>
          <p:nvPr/>
        </p:nvSpPr>
        <p:spPr>
          <a:xfrm>
            <a:off x="6553080" y="6356520"/>
            <a:ext cx="1216800" cy="36252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CustomShape 4"/>
          <p:cNvSpPr/>
          <p:nvPr/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Pour arriver à cela</a:t>
            </a:r>
            <a:endParaRPr/>
          </a:p>
        </p:txBody>
      </p:sp>
      <p:pic>
        <p:nvPicPr>
          <p:cNvPr id="41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7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Cablage d'un capteur</a:t>
            </a:r>
            <a:endParaRPr/>
          </a:p>
        </p:txBody>
      </p:sp>
      <p:pic>
        <p:nvPicPr>
          <p:cNvPr id="4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6840" y="2254680"/>
            <a:ext cx="4015800" cy="2676960"/>
          </a:xfrm>
          <a:prstGeom prst="rect">
            <a:avLst/>
          </a:prstGeom>
          <a:ln>
            <a:noFill/>
          </a:ln>
        </p:spPr>
      </p:pic>
      <p:sp>
        <p:nvSpPr>
          <p:cNvPr id="422" name="TextShape 4"/>
          <p:cNvSpPr txBox="1"/>
          <p:nvPr/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10560">
                <a:latin typeface="Arial"/>
              </a:rPr>
              <a:t> </a:t>
            </a:r>
            <a:r>
              <a:rPr lang="fr-FR" sz="10560">
                <a:latin typeface="Arial"/>
              </a:rPr>
              <a:t>N'y branchez pas une prise USB !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fr-FR" sz="10560">
                <a:latin typeface="Arial"/>
              </a:rPr>
              <a:t>LOL :)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fr-FR" sz="10560">
                <a:latin typeface="Arial"/>
              </a:rPr>
              <a:t> </a:t>
            </a:r>
            <a:r>
              <a:rPr lang="fr-FR" sz="10560">
                <a:latin typeface="Arial"/>
              </a:rPr>
              <a:t>Nous allons avoir besoin de 4 cables de couleurs différentes. J'ai utilisé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10560">
                <a:latin typeface="Arial"/>
              </a:rPr>
              <a:t>Rouge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10560">
                <a:latin typeface="Arial"/>
              </a:rPr>
              <a:t>Orange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10560">
                <a:latin typeface="Arial"/>
              </a:rPr>
              <a:t>Jaune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fr-FR" sz="10560">
                <a:latin typeface="Arial"/>
              </a:rPr>
              <a:t>Marron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           </a:t>
            </a:r>
            <a:r>
              <a:rPr lang="fr-FR" sz="4400">
                <a:latin typeface="Arial"/>
              </a:rPr>
              <a:t>Rouge sur « Vcc »</a:t>
            </a:r>
            <a:endParaRPr/>
          </a:p>
        </p:txBody>
      </p:sp>
      <p:pic>
        <p:nvPicPr>
          <p:cNvPr id="42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           </a:t>
            </a:r>
            <a:r>
              <a:rPr lang="fr-FR" sz="4400">
                <a:latin typeface="Arial"/>
              </a:rPr>
              <a:t>Orange sur « Trig »</a:t>
            </a:r>
            <a:endParaRPr/>
          </a:p>
        </p:txBody>
      </p:sp>
      <p:pic>
        <p:nvPicPr>
          <p:cNvPr id="43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Jaune sur « Echo »</a:t>
            </a:r>
            <a:endParaRPr/>
          </a:p>
        </p:txBody>
      </p:sp>
      <p:pic>
        <p:nvPicPr>
          <p:cNvPr id="43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Marron sur « Gnd »</a:t>
            </a:r>
            <a:endParaRPr/>
          </a:p>
        </p:txBody>
      </p:sp>
      <p:pic>
        <p:nvPicPr>
          <p:cNvPr id="4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Bravo !</a:t>
            </a:r>
            <a:endParaRPr/>
          </a:p>
        </p:txBody>
      </p:sp>
      <p:sp>
        <p:nvSpPr>
          <p:cNvPr id="442" name="TextShape 4"/>
          <p:cNvSpPr txBox="1"/>
          <p:nvPr/>
        </p:nvSpPr>
        <p:spPr>
          <a:xfrm>
            <a:off x="1588680" y="1604520"/>
            <a:ext cx="596592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Recommences, il en faut quatre</a:t>
            </a:r>
            <a:endParaRPr/>
          </a:p>
        </p:txBody>
      </p:sp>
      <p:sp>
        <p:nvSpPr>
          <p:cNvPr id="443" name="TextShape 5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TextShape 3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Et 2 !</a:t>
            </a:r>
            <a:endParaRPr/>
          </a:p>
        </p:txBody>
      </p:sp>
      <p:pic>
        <p:nvPicPr>
          <p:cNvPr id="4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Et 3 !</a:t>
            </a:r>
            <a:endParaRPr/>
          </a:p>
        </p:txBody>
      </p:sp>
      <p:pic>
        <p:nvPicPr>
          <p:cNvPr id="4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omic Sans MS"/>
              </a:rPr>
              <a:t>Le projet</a:t>
            </a:r>
            <a:endParaRPr/>
          </a:p>
        </p:txBody>
      </p:sp>
      <p:sp>
        <p:nvSpPr>
          <p:cNvPr id="367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Créer un instrument de musique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Qui se joue sans avoir à souffler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Comic Sans MS"/>
              </a:rPr>
              <a:t>Moins fatiguant que la trompette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Pas de cordes non plus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Comic Sans MS"/>
              </a:rPr>
              <a:t>Donc il ne fait pas mal aux doigts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2800">
                <a:solidFill>
                  <a:srgbClr val="000000"/>
                </a:solidFill>
                <a:latin typeface="Comic Sans MS"/>
              </a:rPr>
              <a:t>Deux avantages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Tu connais Jean-Michel Jarre ?</a:t>
            </a:r>
            <a:endParaRPr/>
          </a:p>
        </p:txBody>
      </p:sp>
      <p:sp>
        <p:nvSpPr>
          <p:cNvPr id="368" name="CustomShape 3"/>
          <p:cNvSpPr/>
          <p:nvPr/>
        </p:nvSpPr>
        <p:spPr>
          <a:xfrm>
            <a:off x="6553080" y="6356520"/>
            <a:ext cx="1216800" cy="3625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CustomShape 4"/>
          <p:cNvSpPr/>
          <p:nvPr/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Et  4 !</a:t>
            </a:r>
            <a:endParaRPr/>
          </a:p>
        </p:txBody>
      </p:sp>
      <p:pic>
        <p:nvPicPr>
          <p:cNvPr id="4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Voilà ce que nous avons</a:t>
            </a:r>
            <a:endParaRPr/>
          </a:p>
        </p:txBody>
      </p:sp>
      <p:pic>
        <p:nvPicPr>
          <p:cNvPr id="4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  <p:sp>
        <p:nvSpPr>
          <p:cNvPr id="457" name="TextShape 3"/>
          <p:cNvSpPr txBox="1"/>
          <p:nvPr/>
        </p:nvSpPr>
        <p:spPr>
          <a:xfrm>
            <a:off x="1584000" y="5832000"/>
            <a:ext cx="59760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fr-FR">
                <a:latin typeface="Arial"/>
              </a:rPr>
              <a:t>C'est l'ensemble des composants que nous allons utiliser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Ça va connecter</a:t>
            </a:r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Commençons par les fils jaunes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Pour chaque capteur, l'on prendra le fil jaune pour le connecter dans le port correspondant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Le premier, va dans le n°4, le deuxième dans le n°5, n°6 pour le 3</a:t>
            </a:r>
            <a:r>
              <a:rPr lang="fr-FR" sz="3200" baseline="101000">
                <a:latin typeface="Arial"/>
              </a:rPr>
              <a:t>e</a:t>
            </a:r>
            <a:r>
              <a:rPr lang="fr-FR" sz="3200">
                <a:latin typeface="Arial"/>
              </a:rPr>
              <a:t>, n°7 pour le 4e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Situation initiale</a:t>
            </a:r>
            <a:endParaRPr/>
          </a:p>
        </p:txBody>
      </p:sp>
      <p:pic>
        <p:nvPicPr>
          <p:cNvPr id="4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2800">
                <a:latin typeface="Arial"/>
              </a:rPr>
              <a:t>Procédons dans l'ordre des capteurs</a:t>
            </a:r>
            <a:endParaRPr/>
          </a:p>
        </p:txBody>
      </p:sp>
      <p:pic>
        <p:nvPicPr>
          <p:cNvPr id="4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  <p:sp>
        <p:nvSpPr>
          <p:cNvPr id="466" name="TextShape 3"/>
          <p:cNvSpPr txBox="1"/>
          <p:nvPr/>
        </p:nvSpPr>
        <p:spPr>
          <a:xfrm>
            <a:off x="1656000" y="5832000"/>
            <a:ext cx="55440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fr-FR">
                <a:latin typeface="Arial"/>
              </a:rPr>
              <a:t>Le fil jaune du premier capteur va dans le port n°4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2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capteur, 2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fil</a:t>
            </a:r>
            <a:endParaRPr/>
          </a:p>
        </p:txBody>
      </p:sp>
      <p:pic>
        <p:nvPicPr>
          <p:cNvPr id="4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  <p:sp>
        <p:nvSpPr>
          <p:cNvPr id="470" name="TextShape 3"/>
          <p:cNvSpPr txBox="1"/>
          <p:nvPr/>
        </p:nvSpPr>
        <p:spPr>
          <a:xfrm>
            <a:off x="1584000" y="5688000"/>
            <a:ext cx="59040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fr-FR">
                <a:latin typeface="Arial"/>
              </a:rPr>
              <a:t>Port n°5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3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capteur, 3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fil</a:t>
            </a:r>
            <a:endParaRPr/>
          </a:p>
        </p:txBody>
      </p:sp>
      <p:pic>
        <p:nvPicPr>
          <p:cNvPr id="4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  <p:sp>
        <p:nvSpPr>
          <p:cNvPr id="474" name="TextShape 3"/>
          <p:cNvSpPr txBox="1"/>
          <p:nvPr/>
        </p:nvSpPr>
        <p:spPr>
          <a:xfrm>
            <a:off x="1584000" y="5688000"/>
            <a:ext cx="59040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fr-FR">
                <a:latin typeface="Arial"/>
              </a:rPr>
              <a:t>Port n°6</a:t>
            </a:r>
            <a:endParaRPr/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4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capteur, 4</a:t>
            </a:r>
            <a:r>
              <a:rPr lang="fr-FR" sz="4400" baseline="101000">
                <a:latin typeface="Arial"/>
              </a:rPr>
              <a:t>e</a:t>
            </a:r>
            <a:r>
              <a:rPr lang="fr-FR" sz="4400">
                <a:latin typeface="Arial"/>
              </a:rPr>
              <a:t> fil</a:t>
            </a:r>
            <a:endParaRPr/>
          </a:p>
        </p:txBody>
      </p:sp>
      <p:pic>
        <p:nvPicPr>
          <p:cNvPr id="4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  <p:sp>
        <p:nvSpPr>
          <p:cNvPr id="478" name="TextShape 3"/>
          <p:cNvSpPr txBox="1"/>
          <p:nvPr/>
        </p:nvSpPr>
        <p:spPr>
          <a:xfrm>
            <a:off x="1584000" y="5688000"/>
            <a:ext cx="59040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fr-FR">
                <a:latin typeface="Arial"/>
              </a:rPr>
              <a:t>Port n°7</a:t>
            </a:r>
            <a:endParaRPr/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Bon travail !</a:t>
            </a:r>
            <a:endParaRPr/>
          </a:p>
        </p:txBody>
      </p:sp>
      <p:sp>
        <p:nvSpPr>
          <p:cNvPr id="481" name="TextShape 3"/>
          <p:cNvSpPr txBox="1"/>
          <p:nvPr/>
        </p:nvSpPr>
        <p:spPr>
          <a:xfrm>
            <a:off x="457200" y="1604520"/>
            <a:ext cx="8254800" cy="6274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fr-FR" sz="3200">
                <a:latin typeface="Arial"/>
              </a:rPr>
              <a:t>Voilà pour les fils jaunes</a:t>
            </a:r>
            <a:endParaRPr/>
          </a:p>
        </p:txBody>
      </p:sp>
      <p:pic>
        <p:nvPicPr>
          <p:cNvPr id="4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88000" y="2110680"/>
            <a:ext cx="6673680" cy="3649320"/>
          </a:xfrm>
          <a:prstGeom prst="rect">
            <a:avLst/>
          </a:prstGeom>
          <a:ln>
            <a:noFill/>
          </a:ln>
        </p:spPr>
      </p:pic>
      <p:sp>
        <p:nvSpPr>
          <p:cNvPr id="483" name="TextShape 4"/>
          <p:cNvSpPr txBox="1"/>
          <p:nvPr/>
        </p:nvSpPr>
        <p:spPr>
          <a:xfrm>
            <a:off x="648000" y="5904000"/>
            <a:ext cx="69840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fr-FR">
                <a:latin typeface="Arial"/>
              </a:rPr>
              <a:t>Maintenant, on passe aux fils oranges !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Orange 1 en 8</a:t>
            </a:r>
            <a:endParaRPr/>
          </a:p>
        </p:txBody>
      </p:sp>
      <p:pic>
        <p:nvPicPr>
          <p:cNvPr id="4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fr-FR" sz="4400">
                <a:solidFill>
                  <a:srgbClr val="000000"/>
                </a:solidFill>
                <a:latin typeface="Comic Sans MS"/>
              </a:rPr>
              <a:t>Le projet</a:t>
            </a:r>
            <a:endParaRPr/>
          </a:p>
        </p:txBody>
      </p:sp>
      <p:sp>
        <p:nvSpPr>
          <p:cNvPr id="371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Un instrument de musique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Qui se joue sans avoir à souffler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Comic Sans MS"/>
              </a:rPr>
              <a:t>Moins fatiguant que la trompette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Pas de cordes non plus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2800">
                <a:solidFill>
                  <a:srgbClr val="000000"/>
                </a:solidFill>
                <a:latin typeface="Comic Sans MS"/>
              </a:rPr>
              <a:t>Donc il ne fait pas mal aux doigts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Tu connais Jean-Michel Jarre ?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Musicien français contemporain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fr-FR" sz="3200">
                <a:solidFill>
                  <a:srgbClr val="000000"/>
                </a:solidFill>
                <a:latin typeface="Comic Sans MS"/>
              </a:rPr>
              <a:t>Concerts gigantesques de musique électronique</a:t>
            </a:r>
            <a:endParaRPr/>
          </a:p>
        </p:txBody>
      </p:sp>
      <p:sp>
        <p:nvSpPr>
          <p:cNvPr id="372" name="CustomShape 3"/>
          <p:cNvSpPr/>
          <p:nvPr/>
        </p:nvSpPr>
        <p:spPr>
          <a:xfrm>
            <a:off x="6553080" y="6356520"/>
            <a:ext cx="1216800" cy="3625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CustomShape 4"/>
          <p:cNvSpPr/>
          <p:nvPr/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Orange 2 en 9</a:t>
            </a:r>
            <a:endParaRPr/>
          </a:p>
        </p:txBody>
      </p:sp>
      <p:pic>
        <p:nvPicPr>
          <p:cNvPr id="4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Orange 3 en 10</a:t>
            </a:r>
            <a:endParaRPr/>
          </a:p>
        </p:txBody>
      </p:sp>
      <p:pic>
        <p:nvPicPr>
          <p:cNvPr id="4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fr-FR" sz="4400">
                <a:latin typeface="Arial"/>
              </a:rPr>
              <a:t>Orange 4 en 11</a:t>
            </a:r>
            <a:endParaRPr/>
          </a:p>
        </p:txBody>
      </p:sp>
      <p:pic>
        <p:nvPicPr>
          <p:cNvPr id="4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On continue</a:t>
            </a:r>
            <a:endParaRPr/>
          </a:p>
        </p:txBody>
      </p:sp>
      <p:pic>
        <p:nvPicPr>
          <p:cNvPr id="49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Jumper 1</a:t>
            </a:r>
            <a:endParaRPr/>
          </a:p>
        </p:txBody>
      </p:sp>
      <p:pic>
        <p:nvPicPr>
          <p:cNvPr id="5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Rouge 1</a:t>
            </a:r>
            <a:endParaRPr/>
          </a:p>
        </p:txBody>
      </p:sp>
      <p:pic>
        <p:nvPicPr>
          <p:cNvPr id="5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Rouge 2</a:t>
            </a:r>
            <a:endParaRPr/>
          </a:p>
        </p:txBody>
      </p:sp>
      <p:pic>
        <p:nvPicPr>
          <p:cNvPr id="50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Rouge 3</a:t>
            </a:r>
            <a:endParaRPr/>
          </a:p>
        </p:txBody>
      </p:sp>
      <p:pic>
        <p:nvPicPr>
          <p:cNvPr id="51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Rouge 4</a:t>
            </a:r>
            <a:endParaRPr/>
          </a:p>
        </p:txBody>
      </p:sp>
      <p:pic>
        <p:nvPicPr>
          <p:cNvPr id="5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Jumper 2</a:t>
            </a:r>
            <a:endParaRPr/>
          </a:p>
        </p:txBody>
      </p:sp>
      <p:pic>
        <p:nvPicPr>
          <p:cNvPr id="5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3200">
                <a:latin typeface="Arial"/>
              </a:rPr>
              <a:t>PHOTO JM JARRE 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Marron 1</a:t>
            </a:r>
            <a:endParaRPr/>
          </a:p>
        </p:txBody>
      </p:sp>
      <p:pic>
        <p:nvPicPr>
          <p:cNvPr id="5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Marron 2</a:t>
            </a:r>
            <a:endParaRPr/>
          </a:p>
        </p:txBody>
      </p:sp>
      <p:pic>
        <p:nvPicPr>
          <p:cNvPr id="5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Marron 3</a:t>
            </a:r>
            <a:endParaRPr/>
          </a:p>
        </p:txBody>
      </p:sp>
      <p:pic>
        <p:nvPicPr>
          <p:cNvPr id="5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TextShape 2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Marron 4</a:t>
            </a:r>
            <a:endParaRPr/>
          </a:p>
        </p:txBody>
      </p:sp>
      <p:pic>
        <p:nvPicPr>
          <p:cNvPr id="5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Jumper 3</a:t>
            </a:r>
            <a:endParaRPr/>
          </a:p>
        </p:txBody>
      </p:sp>
      <p:pic>
        <p:nvPicPr>
          <p:cNvPr id="53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fr-FR" sz="4400">
                <a:latin typeface="Arial"/>
              </a:rPr>
              <a:t>Jumper 4</a:t>
            </a:r>
            <a:endParaRPr/>
          </a:p>
        </p:txBody>
      </p:sp>
      <p:pic>
        <p:nvPicPr>
          <p:cNvPr id="53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53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5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5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5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377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C'est ce truc là --&gt;</a:t>
            </a:r>
            <a:endParaRPr/>
          </a:p>
        </p:txBody>
      </p:sp>
      <p:pic>
        <p:nvPicPr>
          <p:cNvPr id="378" name="" descr=""/>
          <p:cNvPicPr/>
          <p:nvPr/>
        </p:nvPicPr>
        <p:blipFill>
          <a:blip r:embed="rId1"/>
          <a:stretch>
            <a:fillRect/>
          </a:stretch>
        </p:blipFill>
        <p:spPr>
          <a:xfrm rot="21563400">
            <a:off x="4756680" y="3768840"/>
            <a:ext cx="4013640" cy="240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5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5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5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5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6920"/>
          </a:xfrm>
          <a:prstGeom prst="rect">
            <a:avLst/>
          </a:prstGeom>
          <a:ln>
            <a:noFill/>
          </a:ln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5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pic>
        <p:nvPicPr>
          <p:cNvPr id="5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88680" y="1604520"/>
            <a:ext cx="5965920" cy="397728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4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Des idées pour continuer</a:t>
            </a:r>
            <a:endParaRPr/>
          </a:p>
        </p:txBody>
      </p:sp>
      <p:sp>
        <p:nvSpPr>
          <p:cNvPr id="556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Je suis certain que tu as des idées pour changer le montage et qu'il fasse encore plus de choses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Allez, petit BRAINSTORMING tous ensemble pour mettre en commun les idées.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J'en ai mis dans la diapositive suivante.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3200">
                <a:latin typeface="Arial"/>
              </a:rPr>
              <a:t>Aurons-nous les mêmes idées ? 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fr-FR" sz="4400">
                <a:latin typeface="Arial"/>
              </a:rPr>
              <a:t>Des idées pour continuer</a:t>
            </a:r>
            <a:endParaRPr/>
          </a:p>
        </p:txBody>
      </p:sp>
      <p:sp>
        <p:nvSpPr>
          <p:cNvPr id="558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Plus de notes par capteur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Des repères pour indiquer les intervalles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Plus de capteurs !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Ajouter un bouton qui modifie la durée des notes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Pouvoir modifier le tempo avec des boutons + et -, ou un potentiomètre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Des boutons pour changer de son (un bouton par instrument)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Ajouter des lasers, un écran LCD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Arial"/>
              </a:rPr>
              <a:t>Faire jouer les notes par un ordinateur</a:t>
            </a:r>
            <a:endParaRPr/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Liens</a:t>
            </a:r>
            <a:endParaRPr/>
          </a:p>
        </p:txBody>
      </p:sp>
      <p:sp>
        <p:nvSpPr>
          <p:cNvPr id="560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CustomShape 3"/>
          <p:cNvSpPr/>
          <p:nvPr/>
        </p:nvSpPr>
        <p:spPr>
          <a:xfrm>
            <a:off x="648000" y="2736000"/>
            <a:ext cx="8214480" cy="60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http://arduinobasics.blogspot.com.au/2012/11/arduinobasics-hc-sr04-ultrasonic-sensor.html</a:t>
            </a:r>
            <a:endParaRPr/>
          </a:p>
        </p:txBody>
      </p:sp>
      <p:sp>
        <p:nvSpPr>
          <p:cNvPr id="562" name="CustomShape 4"/>
          <p:cNvSpPr/>
          <p:nvPr/>
        </p:nvSpPr>
        <p:spPr>
          <a:xfrm>
            <a:off x="457200" y="4333320"/>
            <a:ext cx="8431200" cy="34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http://winkleink.blogspot.com.au/2012/05/arduino-hc-sr04-ultrasonic-distance.html</a:t>
            </a:r>
            <a:endParaRPr/>
          </a:p>
        </p:txBody>
      </p:sp>
      <p:sp>
        <p:nvSpPr>
          <p:cNvPr id="563" name="CustomShape 5"/>
          <p:cNvSpPr/>
          <p:nvPr/>
        </p:nvSpPr>
        <p:spPr>
          <a:xfrm>
            <a:off x="698400" y="1917720"/>
            <a:ext cx="6571800" cy="60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http://fr.wikipedia.org/wiki/D%C3%A9signation_des_notes_de_musique_suivant_la_langue</a:t>
            </a:r>
            <a:endParaRPr/>
          </a:p>
        </p:txBody>
      </p:sp>
      <p:sp>
        <p:nvSpPr>
          <p:cNvPr id="564" name="CustomShape 6"/>
          <p:cNvSpPr/>
          <p:nvPr/>
        </p:nvSpPr>
        <p:spPr>
          <a:xfrm>
            <a:off x="1728000" y="5197320"/>
            <a:ext cx="4037400" cy="34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http://www.arduino.cc/en/Tutorial/Tone</a:t>
            </a:r>
            <a:endParaRPr/>
          </a:p>
        </p:txBody>
      </p:sp>
      <p:sp>
        <p:nvSpPr>
          <p:cNvPr id="565" name="CustomShape 7"/>
          <p:cNvSpPr/>
          <p:nvPr/>
        </p:nvSpPr>
        <p:spPr>
          <a:xfrm>
            <a:off x="3754080" y="5773680"/>
            <a:ext cx="4668120" cy="344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http://playground.arduino.cc/Interfacing/Java</a:t>
            </a:r>
            <a:endParaRPr/>
          </a:p>
        </p:txBody>
      </p:sp>
      <p:sp>
        <p:nvSpPr>
          <p:cNvPr id="566" name="CustomShape 8"/>
          <p:cNvSpPr/>
          <p:nvPr/>
        </p:nvSpPr>
        <p:spPr>
          <a:xfrm>
            <a:off x="3798000" y="1296000"/>
            <a:ext cx="469620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http://pyserial.sourceforge.net/shortintro.html</a:t>
            </a:r>
            <a:endParaRPr/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380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fr-FR" sz="2800">
                <a:latin typeface="Calibri"/>
              </a:rPr>
              <a:t>Le programme définit des intervalles de distance. Au départ, deux intervalles.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2681280" y="219600"/>
            <a:ext cx="6003000" cy="125136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CustomShape 2"/>
          <p:cNvSpPr/>
          <p:nvPr/>
        </p:nvSpPr>
        <p:spPr>
          <a:xfrm>
            <a:off x="2269080" y="3290400"/>
            <a:ext cx="469620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http://pyserial.sourceforge.net/shortintro.html</a:t>
            </a:r>
            <a:endParaRPr/>
          </a:p>
        </p:txBody>
      </p:sp>
      <p:sp>
        <p:nvSpPr>
          <p:cNvPr id="569" name="CustomShape 3"/>
          <p:cNvSpPr/>
          <p:nvPr/>
        </p:nvSpPr>
        <p:spPr>
          <a:xfrm>
            <a:off x="1080000" y="2088000"/>
            <a:ext cx="426492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http://fritzing.org/projects/hc-sr04-project</a:t>
            </a:r>
            <a:endParaRPr/>
          </a:p>
        </p:txBody>
      </p:sp>
      <p:sp>
        <p:nvSpPr>
          <p:cNvPr id="570" name="CustomShape 4"/>
          <p:cNvSpPr/>
          <p:nvPr/>
        </p:nvSpPr>
        <p:spPr>
          <a:xfrm>
            <a:off x="2016000" y="5256000"/>
            <a:ext cx="468396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fr-FR">
                <a:latin typeface="Arial"/>
              </a:rPr>
              <a:t>http://www.arduino.cc/en/Tutorial/HomePage</a:t>
            </a:r>
            <a:endParaRPr/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382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 programme définit des intervalles de distance. Au départ, deux intervalles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fr-FR" sz="2800">
                <a:latin typeface="Calibri"/>
              </a:rPr>
              <a:t>Chaque intervalle représentera une note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2681280" y="274680"/>
            <a:ext cx="6003000" cy="114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fr-FR" sz="4400">
                <a:latin typeface="Calibri"/>
              </a:rPr>
              <a:t>Les principes du projet</a:t>
            </a:r>
            <a:endParaRPr/>
          </a:p>
        </p:txBody>
      </p:sp>
      <p:sp>
        <p:nvSpPr>
          <p:cNvPr id="384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Peu nombreux et simples 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Les capteurs de distance mesurent des distances.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Le programme définit des intervalles de distance. Au départ, deux intervalles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fr-FR" sz="2800">
                <a:latin typeface="Calibri"/>
              </a:rPr>
              <a:t>Chaque intervalle représentera une note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fr-FR" sz="2800">
                <a:latin typeface="Calibri"/>
              </a:rPr>
              <a:t>Nous aurons donc deux notes par capteur.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